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98" r:id="rId1"/>
  </p:sldMasterIdLst>
  <p:notesMasterIdLst>
    <p:notesMasterId r:id="rId24"/>
  </p:notesMasterIdLst>
  <p:sldIdLst>
    <p:sldId id="278" r:id="rId2"/>
    <p:sldId id="256" r:id="rId3"/>
    <p:sldId id="257" r:id="rId4"/>
    <p:sldId id="258" r:id="rId5"/>
    <p:sldId id="264" r:id="rId6"/>
    <p:sldId id="262" r:id="rId7"/>
    <p:sldId id="263" r:id="rId8"/>
    <p:sldId id="259" r:id="rId9"/>
    <p:sldId id="260" r:id="rId10"/>
    <p:sldId id="268" r:id="rId11"/>
    <p:sldId id="265" r:id="rId12"/>
    <p:sldId id="269" r:id="rId13"/>
    <p:sldId id="270" r:id="rId14"/>
    <p:sldId id="272" r:id="rId15"/>
    <p:sldId id="271" r:id="rId16"/>
    <p:sldId id="274" r:id="rId17"/>
    <p:sldId id="275" r:id="rId18"/>
    <p:sldId id="277" r:id="rId19"/>
    <p:sldId id="266" r:id="rId20"/>
    <p:sldId id="276" r:id="rId21"/>
    <p:sldId id="267" r:id="rId22"/>
    <p:sldId id="273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488"/>
    <p:restoredTop sz="94591"/>
  </p:normalViewPr>
  <p:slideViewPr>
    <p:cSldViewPr snapToGrid="0" snapToObjects="1">
      <p:cViewPr varScale="1">
        <p:scale>
          <a:sx n="101" d="100"/>
          <a:sy n="101" d="100"/>
        </p:scale>
        <p:origin x="224" y="8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99055E7-D855-423D-B854-F7846D8671B3}" type="doc">
      <dgm:prSet loTypeId="urn:microsoft.com/office/officeart/2005/8/layout/defaul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07552255-AE84-4992-AA75-3EB9673ED5B9}">
      <dgm:prSet/>
      <dgm:spPr/>
      <dgm:t>
        <a:bodyPr/>
        <a:lstStyle/>
        <a:p>
          <a:r>
            <a:rPr lang="en-US" dirty="0"/>
            <a:t>Time it takes to open coop door manually (twice a day): </a:t>
          </a:r>
        </a:p>
        <a:p>
          <a:r>
            <a:rPr lang="en-US" dirty="0"/>
            <a:t>1 min</a:t>
          </a:r>
        </a:p>
      </dgm:t>
    </dgm:pt>
    <dgm:pt modelId="{74FABFDF-7B12-4206-B5A4-7DFE6621AE0C}" type="parTrans" cxnId="{EE23DEF5-4A71-454D-B81B-45EA663B1F57}">
      <dgm:prSet/>
      <dgm:spPr/>
      <dgm:t>
        <a:bodyPr/>
        <a:lstStyle/>
        <a:p>
          <a:endParaRPr lang="en-US"/>
        </a:p>
      </dgm:t>
    </dgm:pt>
    <dgm:pt modelId="{84DDFC88-8A8D-40A8-9589-FA2D058EC3A4}" type="sibTrans" cxnId="{EE23DEF5-4A71-454D-B81B-45EA663B1F57}">
      <dgm:prSet phldrT="1" phldr="0"/>
      <dgm:spPr/>
      <dgm:t>
        <a:bodyPr/>
        <a:lstStyle/>
        <a:p>
          <a:endParaRPr lang="en-US"/>
        </a:p>
      </dgm:t>
    </dgm:pt>
    <dgm:pt modelId="{F0D72E38-4D17-4655-9138-8EB0EC9A533A}">
      <dgm:prSet/>
      <dgm:spPr/>
      <dgm:t>
        <a:bodyPr/>
        <a:lstStyle/>
        <a:p>
          <a:r>
            <a:rPr lang="en-US" dirty="0"/>
            <a:t>Time it took to build automated door: </a:t>
          </a:r>
        </a:p>
        <a:p>
          <a:r>
            <a:rPr lang="en-US" dirty="0"/>
            <a:t>40 hours</a:t>
          </a:r>
        </a:p>
      </dgm:t>
    </dgm:pt>
    <dgm:pt modelId="{9C36BDB9-96FA-4CE8-ACFA-0914AA3D7475}" type="parTrans" cxnId="{2F4018A7-B5BA-48C3-B5EF-28D58DB6E569}">
      <dgm:prSet/>
      <dgm:spPr/>
      <dgm:t>
        <a:bodyPr/>
        <a:lstStyle/>
        <a:p>
          <a:endParaRPr lang="en-US"/>
        </a:p>
      </dgm:t>
    </dgm:pt>
    <dgm:pt modelId="{10C0246C-DB3A-4001-90D7-FCE5D4B71137}" type="sibTrans" cxnId="{2F4018A7-B5BA-48C3-B5EF-28D58DB6E569}">
      <dgm:prSet phldrT="2" phldr="0"/>
      <dgm:spPr/>
      <dgm:t>
        <a:bodyPr/>
        <a:lstStyle/>
        <a:p>
          <a:endParaRPr lang="en-US"/>
        </a:p>
      </dgm:t>
    </dgm:pt>
    <dgm:pt modelId="{72866D0E-9675-44E3-8420-5D26D4175AD2}">
      <dgm:prSet/>
      <dgm:spPr/>
      <dgm:t>
        <a:bodyPr/>
        <a:lstStyle/>
        <a:p>
          <a:r>
            <a:rPr lang="en-US" dirty="0"/>
            <a:t>Break even after: </a:t>
          </a:r>
        </a:p>
        <a:p>
          <a:r>
            <a:rPr lang="en-US" dirty="0"/>
            <a:t>3.3 years</a:t>
          </a:r>
        </a:p>
      </dgm:t>
    </dgm:pt>
    <dgm:pt modelId="{778A9D5D-30E0-445B-8A7D-9ABDBFAB4150}" type="parTrans" cxnId="{AF923BB1-617B-483A-A62E-1306E7A1F1E6}">
      <dgm:prSet/>
      <dgm:spPr/>
      <dgm:t>
        <a:bodyPr/>
        <a:lstStyle/>
        <a:p>
          <a:endParaRPr lang="en-US"/>
        </a:p>
      </dgm:t>
    </dgm:pt>
    <dgm:pt modelId="{EDE0F4D2-B010-46CB-A27A-1039B59202CC}" type="sibTrans" cxnId="{AF923BB1-617B-483A-A62E-1306E7A1F1E6}">
      <dgm:prSet phldrT="3" phldr="0"/>
      <dgm:spPr/>
      <dgm:t>
        <a:bodyPr/>
        <a:lstStyle/>
        <a:p>
          <a:endParaRPr lang="en-US"/>
        </a:p>
      </dgm:t>
    </dgm:pt>
    <dgm:pt modelId="{3C6D9389-05F6-934F-8C0A-8ED1A05E7464}" type="pres">
      <dgm:prSet presAssocID="{499055E7-D855-423D-B854-F7846D8671B3}" presName="diagram" presStyleCnt="0">
        <dgm:presLayoutVars>
          <dgm:dir/>
          <dgm:resizeHandles val="exact"/>
        </dgm:presLayoutVars>
      </dgm:prSet>
      <dgm:spPr/>
    </dgm:pt>
    <dgm:pt modelId="{D9333C33-1343-FA4A-B593-9AE66C96F230}" type="pres">
      <dgm:prSet presAssocID="{07552255-AE84-4992-AA75-3EB9673ED5B9}" presName="node" presStyleLbl="node1" presStyleIdx="0" presStyleCnt="3">
        <dgm:presLayoutVars>
          <dgm:bulletEnabled val="1"/>
        </dgm:presLayoutVars>
      </dgm:prSet>
      <dgm:spPr/>
    </dgm:pt>
    <dgm:pt modelId="{A955B6AA-AF27-424E-B99C-99669A40D8ED}" type="pres">
      <dgm:prSet presAssocID="{84DDFC88-8A8D-40A8-9589-FA2D058EC3A4}" presName="sibTrans" presStyleCnt="0"/>
      <dgm:spPr/>
    </dgm:pt>
    <dgm:pt modelId="{A3BB935A-00FE-1544-B814-BD850291B54C}" type="pres">
      <dgm:prSet presAssocID="{F0D72E38-4D17-4655-9138-8EB0EC9A533A}" presName="node" presStyleLbl="node1" presStyleIdx="1" presStyleCnt="3">
        <dgm:presLayoutVars>
          <dgm:bulletEnabled val="1"/>
        </dgm:presLayoutVars>
      </dgm:prSet>
      <dgm:spPr/>
    </dgm:pt>
    <dgm:pt modelId="{13FB201F-58A2-9E4C-9877-2B944A75934A}" type="pres">
      <dgm:prSet presAssocID="{10C0246C-DB3A-4001-90D7-FCE5D4B71137}" presName="sibTrans" presStyleCnt="0"/>
      <dgm:spPr/>
    </dgm:pt>
    <dgm:pt modelId="{744E4344-8C5D-954C-9C98-323139039447}" type="pres">
      <dgm:prSet presAssocID="{72866D0E-9675-44E3-8420-5D26D4175AD2}" presName="node" presStyleLbl="node1" presStyleIdx="2" presStyleCnt="3">
        <dgm:presLayoutVars>
          <dgm:bulletEnabled val="1"/>
        </dgm:presLayoutVars>
      </dgm:prSet>
      <dgm:spPr/>
    </dgm:pt>
  </dgm:ptLst>
  <dgm:cxnLst>
    <dgm:cxn modelId="{F0D13D17-74A6-2C4B-B9A5-66AD9718ACD5}" type="presOf" srcId="{72866D0E-9675-44E3-8420-5D26D4175AD2}" destId="{744E4344-8C5D-954C-9C98-323139039447}" srcOrd="0" destOrd="0" presId="urn:microsoft.com/office/officeart/2005/8/layout/default"/>
    <dgm:cxn modelId="{AE390A7F-3E04-D24D-BB48-A24A2988597E}" type="presOf" srcId="{07552255-AE84-4992-AA75-3EB9673ED5B9}" destId="{D9333C33-1343-FA4A-B593-9AE66C96F230}" srcOrd="0" destOrd="0" presId="urn:microsoft.com/office/officeart/2005/8/layout/default"/>
    <dgm:cxn modelId="{F4A98C95-BB26-5F48-9582-C5B013AC73D4}" type="presOf" srcId="{499055E7-D855-423D-B854-F7846D8671B3}" destId="{3C6D9389-05F6-934F-8C0A-8ED1A05E7464}" srcOrd="0" destOrd="0" presId="urn:microsoft.com/office/officeart/2005/8/layout/default"/>
    <dgm:cxn modelId="{2F4018A7-B5BA-48C3-B5EF-28D58DB6E569}" srcId="{499055E7-D855-423D-B854-F7846D8671B3}" destId="{F0D72E38-4D17-4655-9138-8EB0EC9A533A}" srcOrd="1" destOrd="0" parTransId="{9C36BDB9-96FA-4CE8-ACFA-0914AA3D7475}" sibTransId="{10C0246C-DB3A-4001-90D7-FCE5D4B71137}"/>
    <dgm:cxn modelId="{AF923BB1-617B-483A-A62E-1306E7A1F1E6}" srcId="{499055E7-D855-423D-B854-F7846D8671B3}" destId="{72866D0E-9675-44E3-8420-5D26D4175AD2}" srcOrd="2" destOrd="0" parTransId="{778A9D5D-30E0-445B-8A7D-9ABDBFAB4150}" sibTransId="{EDE0F4D2-B010-46CB-A27A-1039B59202CC}"/>
    <dgm:cxn modelId="{446CEDD1-5F0E-5A45-A7A2-4CFDD838EAB7}" type="presOf" srcId="{F0D72E38-4D17-4655-9138-8EB0EC9A533A}" destId="{A3BB935A-00FE-1544-B814-BD850291B54C}" srcOrd="0" destOrd="0" presId="urn:microsoft.com/office/officeart/2005/8/layout/default"/>
    <dgm:cxn modelId="{EE23DEF5-4A71-454D-B81B-45EA663B1F57}" srcId="{499055E7-D855-423D-B854-F7846D8671B3}" destId="{07552255-AE84-4992-AA75-3EB9673ED5B9}" srcOrd="0" destOrd="0" parTransId="{74FABFDF-7B12-4206-B5A4-7DFE6621AE0C}" sibTransId="{84DDFC88-8A8D-40A8-9589-FA2D058EC3A4}"/>
    <dgm:cxn modelId="{65D912A2-CD90-4948-81E3-0947E279001B}" type="presParOf" srcId="{3C6D9389-05F6-934F-8C0A-8ED1A05E7464}" destId="{D9333C33-1343-FA4A-B593-9AE66C96F230}" srcOrd="0" destOrd="0" presId="urn:microsoft.com/office/officeart/2005/8/layout/default"/>
    <dgm:cxn modelId="{F3491F84-D373-4F44-8354-35F139944454}" type="presParOf" srcId="{3C6D9389-05F6-934F-8C0A-8ED1A05E7464}" destId="{A955B6AA-AF27-424E-B99C-99669A40D8ED}" srcOrd="1" destOrd="0" presId="urn:microsoft.com/office/officeart/2005/8/layout/default"/>
    <dgm:cxn modelId="{EBB9E7D6-5A18-984F-95B9-992345538FF3}" type="presParOf" srcId="{3C6D9389-05F6-934F-8C0A-8ED1A05E7464}" destId="{A3BB935A-00FE-1544-B814-BD850291B54C}" srcOrd="2" destOrd="0" presId="urn:microsoft.com/office/officeart/2005/8/layout/default"/>
    <dgm:cxn modelId="{356B55DD-F471-FF41-A082-57ABBD9D96AF}" type="presParOf" srcId="{3C6D9389-05F6-934F-8C0A-8ED1A05E7464}" destId="{13FB201F-58A2-9E4C-9877-2B944A75934A}" srcOrd="3" destOrd="0" presId="urn:microsoft.com/office/officeart/2005/8/layout/default"/>
    <dgm:cxn modelId="{53549BC0-FB51-734A-9E69-FFCFCF136620}" type="presParOf" srcId="{3C6D9389-05F6-934F-8C0A-8ED1A05E7464}" destId="{744E4344-8C5D-954C-9C98-323139039447}" srcOrd="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9333C33-1343-FA4A-B593-9AE66C96F230}">
      <dsp:nvSpPr>
        <dsp:cNvPr id="0" name=""/>
        <dsp:cNvSpPr/>
      </dsp:nvSpPr>
      <dsp:spPr>
        <a:xfrm>
          <a:off x="1748064" y="2975"/>
          <a:ext cx="3342605" cy="2005563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Time it takes to open coop door manually (twice a day): </a:t>
          </a:r>
        </a:p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1 min</a:t>
          </a:r>
        </a:p>
      </dsp:txBody>
      <dsp:txXfrm>
        <a:off x="1748064" y="2975"/>
        <a:ext cx="3342605" cy="2005563"/>
      </dsp:txXfrm>
    </dsp:sp>
    <dsp:sp modelId="{A3BB935A-00FE-1544-B814-BD850291B54C}">
      <dsp:nvSpPr>
        <dsp:cNvPr id="0" name=""/>
        <dsp:cNvSpPr/>
      </dsp:nvSpPr>
      <dsp:spPr>
        <a:xfrm>
          <a:off x="5424930" y="2975"/>
          <a:ext cx="3342605" cy="2005563"/>
        </a:xfrm>
        <a:prstGeom prst="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Time it took to build automated door: </a:t>
          </a:r>
        </a:p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40 hours</a:t>
          </a:r>
        </a:p>
      </dsp:txBody>
      <dsp:txXfrm>
        <a:off x="5424930" y="2975"/>
        <a:ext cx="3342605" cy="2005563"/>
      </dsp:txXfrm>
    </dsp:sp>
    <dsp:sp modelId="{744E4344-8C5D-954C-9C98-323139039447}">
      <dsp:nvSpPr>
        <dsp:cNvPr id="0" name=""/>
        <dsp:cNvSpPr/>
      </dsp:nvSpPr>
      <dsp:spPr>
        <a:xfrm>
          <a:off x="3586497" y="2342799"/>
          <a:ext cx="3342605" cy="2005563"/>
        </a:xfrm>
        <a:prstGeom prst="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Break even after: </a:t>
          </a:r>
        </a:p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3.3 years</a:t>
          </a:r>
        </a:p>
      </dsp:txBody>
      <dsp:txXfrm>
        <a:off x="3586497" y="2342799"/>
        <a:ext cx="3342605" cy="200556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BA7E98-680D-594A-8F78-3CC7A0B75D53}" type="datetimeFigureOut">
              <a:rPr lang="en-US" smtClean="0"/>
              <a:t>10/23/20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19CA3B-60C3-D443-B118-770EB19FB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7604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19CA3B-60C3-D443-B118-770EB19FB00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472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7B139-B881-9744-9195-0EC1B90BB5F7}" type="datetimeFigureOut">
              <a:rPr lang="en-US" smtClean="0"/>
              <a:t>10/23/20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142E8-26E9-A84F-AE03-0ADEC64180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4384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7B139-B881-9744-9195-0EC1B90BB5F7}" type="datetimeFigureOut">
              <a:rPr lang="en-US" smtClean="0"/>
              <a:t>10/23/20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142E8-26E9-A84F-AE03-0ADEC64180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1854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7B139-B881-9744-9195-0EC1B90BB5F7}" type="datetimeFigureOut">
              <a:rPr lang="en-US" smtClean="0"/>
              <a:t>10/23/20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142E8-26E9-A84F-AE03-0ADEC64180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8668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7B139-B881-9744-9195-0EC1B90BB5F7}" type="datetimeFigureOut">
              <a:rPr lang="en-US" smtClean="0"/>
              <a:t>10/23/20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142E8-26E9-A84F-AE03-0ADEC64180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0427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7B139-B881-9744-9195-0EC1B90BB5F7}" type="datetimeFigureOut">
              <a:rPr lang="en-US" smtClean="0"/>
              <a:t>10/23/20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142E8-26E9-A84F-AE03-0ADEC64180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7708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7B139-B881-9744-9195-0EC1B90BB5F7}" type="datetimeFigureOut">
              <a:rPr lang="en-US" smtClean="0"/>
              <a:t>10/23/20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142E8-26E9-A84F-AE03-0ADEC64180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9046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7B139-B881-9744-9195-0EC1B90BB5F7}" type="datetimeFigureOut">
              <a:rPr lang="en-US" smtClean="0"/>
              <a:t>10/23/20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142E8-26E9-A84F-AE03-0ADEC64180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8951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7B139-B881-9744-9195-0EC1B90BB5F7}" type="datetimeFigureOut">
              <a:rPr lang="en-US" smtClean="0"/>
              <a:t>10/23/20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142E8-26E9-A84F-AE03-0ADEC64180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941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7B139-B881-9744-9195-0EC1B90BB5F7}" type="datetimeFigureOut">
              <a:rPr lang="en-US" smtClean="0"/>
              <a:t>10/23/20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142E8-26E9-A84F-AE03-0ADEC64180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5191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7B139-B881-9744-9195-0EC1B90BB5F7}" type="datetimeFigureOut">
              <a:rPr lang="en-US" smtClean="0"/>
              <a:t>10/23/20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142E8-26E9-A84F-AE03-0ADEC64180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2463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7B139-B881-9744-9195-0EC1B90BB5F7}" type="datetimeFigureOut">
              <a:rPr lang="en-US" smtClean="0"/>
              <a:t>10/23/20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142E8-26E9-A84F-AE03-0ADEC64180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7626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87B139-B881-9744-9195-0EC1B90BB5F7}" type="datetimeFigureOut">
              <a:rPr lang="en-US" smtClean="0"/>
              <a:t>10/23/20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C142E8-26E9-A84F-AE03-0ADEC64180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34421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99" r:id="rId1"/>
    <p:sldLayoutId id="2147483800" r:id="rId2"/>
    <p:sldLayoutId id="2147483801" r:id="rId3"/>
    <p:sldLayoutId id="2147483802" r:id="rId4"/>
    <p:sldLayoutId id="2147483803" r:id="rId5"/>
    <p:sldLayoutId id="2147483804" r:id="rId6"/>
    <p:sldLayoutId id="2147483805" r:id="rId7"/>
    <p:sldLayoutId id="2147483806" r:id="rId8"/>
    <p:sldLayoutId id="2147483807" r:id="rId9"/>
    <p:sldLayoutId id="2147483808" r:id="rId10"/>
    <p:sldLayoutId id="214748380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hicken standing on a sidewalk&#10;&#10;Description automatically generated">
            <a:extLst>
              <a:ext uri="{FF2B5EF4-FFF2-40B4-BE49-F238E27FC236}">
                <a16:creationId xmlns:a16="http://schemas.microsoft.com/office/drawing/2014/main" id="{08E96A28-4E5F-5B4E-A5AC-4A16B03530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091" t="18995" b="3231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F7F8AE7-A931-C44B-8995-D9ECFC2092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175" y="3536065"/>
            <a:ext cx="11273641" cy="2694918"/>
          </a:xfrm>
          <a:ln>
            <a:noFill/>
          </a:ln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6600" b="1" dirty="0">
                <a:solidFill>
                  <a:schemeClr val="accent2"/>
                </a:solidFill>
              </a:rPr>
              <a:t>Lab Week Fall 2020</a:t>
            </a:r>
            <a:br>
              <a:rPr lang="en-US" sz="6600" b="1" dirty="0">
                <a:solidFill>
                  <a:schemeClr val="accent2"/>
                </a:solidFill>
              </a:rPr>
            </a:br>
            <a:r>
              <a:rPr lang="en-US" sz="6600" b="1" dirty="0">
                <a:solidFill>
                  <a:schemeClr val="accent2"/>
                </a:solidFill>
              </a:rPr>
              <a:t>AUTOMATED CHICKEN COOP DOOR</a:t>
            </a:r>
          </a:p>
        </p:txBody>
      </p:sp>
    </p:spTree>
    <p:extLst>
      <p:ext uri="{BB962C8B-B14F-4D97-AF65-F5344CB8AC3E}">
        <p14:creationId xmlns:p14="http://schemas.microsoft.com/office/powerpoint/2010/main" val="2192169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ird sitting on top of a chicken&#10;&#10;Description automatically generated">
            <a:extLst>
              <a:ext uri="{FF2B5EF4-FFF2-40B4-BE49-F238E27FC236}">
                <a16:creationId xmlns:a16="http://schemas.microsoft.com/office/drawing/2014/main" id="{5B1123D4-5DA0-F84F-AC8F-62B797B3F46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t="4475" r="2" b="19108"/>
          <a:stretch/>
        </p:blipFill>
        <p:spPr>
          <a:xfrm>
            <a:off x="5797543" y="10"/>
            <a:ext cx="6394152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E94DD54-CA1E-5D41-8DC8-61B525FF79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672353"/>
            <a:ext cx="4862322" cy="1431032"/>
          </a:xfrm>
        </p:spPr>
        <p:txBody>
          <a:bodyPr>
            <a:normAutofit fontScale="90000"/>
          </a:bodyPr>
          <a:lstStyle/>
          <a:p>
            <a:r>
              <a:rPr lang="en-US" dirty="0"/>
              <a:t>Our Solution</a:t>
            </a:r>
            <a:br>
              <a:rPr lang="en-US" sz="4000" dirty="0"/>
            </a:br>
            <a:br>
              <a:rPr lang="en-US" sz="4000" dirty="0"/>
            </a:br>
            <a:r>
              <a:rPr lang="en-US" sz="3100" dirty="0" err="1"/>
              <a:t>Wifi</a:t>
            </a:r>
            <a:r>
              <a:rPr lang="en-US" sz="3100" dirty="0"/>
              <a:t>-Enabled</a:t>
            </a:r>
            <a:r>
              <a:rPr lang="en-US" sz="3100" dirty="0">
                <a:solidFill>
                  <a:srgbClr val="000000"/>
                </a:solidFill>
              </a:rPr>
              <a:t> </a:t>
            </a:r>
            <a:r>
              <a:rPr lang="en-US" sz="3100" dirty="0"/>
              <a:t>Arduino Uno</a:t>
            </a:r>
            <a:br>
              <a:rPr lang="en-US" sz="2800" dirty="0"/>
            </a:br>
            <a:r>
              <a:rPr lang="en-US" dirty="0">
                <a:solidFill>
                  <a:srgbClr val="000000"/>
                </a:solidFill>
              </a:rPr>
              <a:t>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93A935-57E8-464A-B711-88C6F626C9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958291"/>
            <a:ext cx="3987053" cy="2154018"/>
          </a:xfrm>
        </p:spPr>
        <p:txBody>
          <a:bodyPr anchor="ctr">
            <a:normAutofit/>
          </a:bodyPr>
          <a:lstStyle/>
          <a:p>
            <a:pPr lvl="1"/>
            <a:r>
              <a:rPr lang="en-US" sz="2800" dirty="0"/>
              <a:t>Mechanical System</a:t>
            </a:r>
          </a:p>
          <a:p>
            <a:pPr lvl="1"/>
            <a:r>
              <a:rPr lang="en-US" sz="2800" dirty="0"/>
              <a:t>Electrical System</a:t>
            </a:r>
          </a:p>
          <a:p>
            <a:pPr lvl="1"/>
            <a:r>
              <a:rPr lang="en-US" sz="2800" dirty="0"/>
              <a:t>Software</a:t>
            </a:r>
          </a:p>
        </p:txBody>
      </p:sp>
    </p:spTree>
    <p:extLst>
      <p:ext uri="{BB962C8B-B14F-4D97-AF65-F5344CB8AC3E}">
        <p14:creationId xmlns:p14="http://schemas.microsoft.com/office/powerpoint/2010/main" val="42132515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86DDC-7B0B-0D41-BE2C-0ECCA245F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0355C7-DD01-CF48-A859-B01AD08EB3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Mechanical System</a:t>
            </a:r>
          </a:p>
          <a:p>
            <a:pPr lvl="1"/>
            <a:r>
              <a:rPr lang="en-US" dirty="0"/>
              <a:t>Motor can lift and lower door</a:t>
            </a:r>
          </a:p>
          <a:p>
            <a:pPr lvl="1"/>
            <a:r>
              <a:rPr lang="en-US" dirty="0"/>
              <a:t>Gravity based self-locking mechanism</a:t>
            </a:r>
          </a:p>
          <a:p>
            <a:r>
              <a:rPr lang="en-US" dirty="0"/>
              <a:t>Electrical System</a:t>
            </a:r>
          </a:p>
          <a:p>
            <a:pPr lvl="1"/>
            <a:r>
              <a:rPr lang="en-US" dirty="0"/>
              <a:t>DC Motor</a:t>
            </a:r>
          </a:p>
          <a:p>
            <a:pPr lvl="1"/>
            <a:r>
              <a:rPr lang="en-US" dirty="0"/>
              <a:t>Arduino Uno </a:t>
            </a:r>
            <a:r>
              <a:rPr lang="en-US" dirty="0" err="1"/>
              <a:t>Wifi</a:t>
            </a:r>
            <a:r>
              <a:rPr lang="en-US" dirty="0"/>
              <a:t> Rev 2 as microcontroller</a:t>
            </a:r>
          </a:p>
          <a:p>
            <a:pPr lvl="1"/>
            <a:r>
              <a:rPr lang="en-US" dirty="0"/>
              <a:t>H-Bridge</a:t>
            </a:r>
          </a:p>
          <a:p>
            <a:pPr lvl="1"/>
            <a:r>
              <a:rPr lang="en-US" dirty="0"/>
              <a:t>Magnetic Sensor (Reed Switch) to detect door position</a:t>
            </a:r>
          </a:p>
          <a:p>
            <a:pPr lvl="1"/>
            <a:r>
              <a:rPr lang="en-US" dirty="0"/>
              <a:t>Photo Resistor to detect night and day conditions</a:t>
            </a:r>
          </a:p>
          <a:p>
            <a:pPr lvl="1"/>
            <a:r>
              <a:rPr lang="en-US" dirty="0"/>
              <a:t>Kill Switch to shut off motor in case of door malfunction</a:t>
            </a:r>
          </a:p>
          <a:p>
            <a:r>
              <a:rPr lang="en-US" dirty="0"/>
              <a:t>Software</a:t>
            </a:r>
          </a:p>
          <a:p>
            <a:pPr lvl="1"/>
            <a:r>
              <a:rPr lang="en-US" dirty="0"/>
              <a:t>Arduino Sketch featuring a simple web app for remote control </a:t>
            </a:r>
          </a:p>
        </p:txBody>
      </p:sp>
    </p:spTree>
    <p:extLst>
      <p:ext uri="{BB962C8B-B14F-4D97-AF65-F5344CB8AC3E}">
        <p14:creationId xmlns:p14="http://schemas.microsoft.com/office/powerpoint/2010/main" val="14440102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86DDC-7B0B-0D41-BE2C-0ECCA245F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3" y="3320859"/>
            <a:ext cx="4524973" cy="207633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/>
              <a:t>Mechanical System</a:t>
            </a:r>
          </a:p>
        </p:txBody>
      </p:sp>
      <p:pic>
        <p:nvPicPr>
          <p:cNvPr id="8" name="Picture 7" descr="A picture containing person, young, child, person&#10;&#10;Description automatically generated">
            <a:extLst>
              <a:ext uri="{FF2B5EF4-FFF2-40B4-BE49-F238E27FC236}">
                <a16:creationId xmlns:a16="http://schemas.microsoft.com/office/drawing/2014/main" id="{0CBE9D38-149F-864B-BEA1-BDE96795FA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98" r="1" b="2"/>
          <a:stretch/>
        </p:blipFill>
        <p:spPr>
          <a:xfrm>
            <a:off x="6021086" y="544777"/>
            <a:ext cx="6170914" cy="6313225"/>
          </a:xfrm>
          <a:custGeom>
            <a:avLst/>
            <a:gdLst/>
            <a:ahLst/>
            <a:cxnLst/>
            <a:rect l="l" t="t" r="r" b="b"/>
            <a:pathLst>
              <a:path w="6170914" h="6313225">
                <a:moveTo>
                  <a:pt x="3397813" y="0"/>
                </a:moveTo>
                <a:cubicBezTo>
                  <a:pt x="4453378" y="0"/>
                  <a:pt x="5396522" y="481334"/>
                  <a:pt x="6019731" y="1236489"/>
                </a:cubicBezTo>
                <a:lnTo>
                  <a:pt x="6170914" y="1438663"/>
                </a:lnTo>
                <a:lnTo>
                  <a:pt x="6170914" y="5356963"/>
                </a:lnTo>
                <a:lnTo>
                  <a:pt x="6019731" y="5559138"/>
                </a:lnTo>
                <a:cubicBezTo>
                  <a:pt x="5786028" y="5842321"/>
                  <a:pt x="5507333" y="6086998"/>
                  <a:pt x="5194591" y="6282226"/>
                </a:cubicBezTo>
                <a:lnTo>
                  <a:pt x="5141791" y="6313225"/>
                </a:lnTo>
                <a:lnTo>
                  <a:pt x="1659199" y="6313225"/>
                </a:lnTo>
                <a:lnTo>
                  <a:pt x="1498064" y="6215333"/>
                </a:lnTo>
                <a:cubicBezTo>
                  <a:pt x="594240" y="5604721"/>
                  <a:pt x="0" y="4570663"/>
                  <a:pt x="0" y="3397813"/>
                </a:cubicBezTo>
                <a:cubicBezTo>
                  <a:pt x="0" y="1521253"/>
                  <a:pt x="1521253" y="0"/>
                  <a:pt x="3397813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5914921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EB5050EB-C0E4-1249-9DC4-C3044F8D9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3" y="3320859"/>
            <a:ext cx="4524973" cy="207633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/>
              <a:t>Mechanical System</a:t>
            </a:r>
          </a:p>
        </p:txBody>
      </p:sp>
      <p:pic>
        <p:nvPicPr>
          <p:cNvPr id="5" name="Picture 4" descr="A picture containing person, person, young, standing&#10;&#10;Description automatically generated">
            <a:extLst>
              <a:ext uri="{FF2B5EF4-FFF2-40B4-BE49-F238E27FC236}">
                <a16:creationId xmlns:a16="http://schemas.microsoft.com/office/drawing/2014/main" id="{57C6BD6A-1B0B-444B-A160-66B458A6CD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208" b="-1"/>
          <a:stretch/>
        </p:blipFill>
        <p:spPr>
          <a:xfrm>
            <a:off x="6021086" y="544777"/>
            <a:ext cx="6170914" cy="6313225"/>
          </a:xfrm>
          <a:custGeom>
            <a:avLst/>
            <a:gdLst/>
            <a:ahLst/>
            <a:cxnLst/>
            <a:rect l="l" t="t" r="r" b="b"/>
            <a:pathLst>
              <a:path w="6170914" h="6313225">
                <a:moveTo>
                  <a:pt x="3397813" y="0"/>
                </a:moveTo>
                <a:cubicBezTo>
                  <a:pt x="4453378" y="0"/>
                  <a:pt x="5396522" y="481334"/>
                  <a:pt x="6019731" y="1236489"/>
                </a:cubicBezTo>
                <a:lnTo>
                  <a:pt x="6170914" y="1438663"/>
                </a:lnTo>
                <a:lnTo>
                  <a:pt x="6170914" y="5356963"/>
                </a:lnTo>
                <a:lnTo>
                  <a:pt x="6019731" y="5559138"/>
                </a:lnTo>
                <a:cubicBezTo>
                  <a:pt x="5786028" y="5842321"/>
                  <a:pt x="5507333" y="6086998"/>
                  <a:pt x="5194591" y="6282226"/>
                </a:cubicBezTo>
                <a:lnTo>
                  <a:pt x="5141791" y="6313225"/>
                </a:lnTo>
                <a:lnTo>
                  <a:pt x="1659199" y="6313225"/>
                </a:lnTo>
                <a:lnTo>
                  <a:pt x="1498064" y="6215333"/>
                </a:lnTo>
                <a:cubicBezTo>
                  <a:pt x="594240" y="5604721"/>
                  <a:pt x="0" y="4570663"/>
                  <a:pt x="0" y="3397813"/>
                </a:cubicBezTo>
                <a:cubicBezTo>
                  <a:pt x="0" y="1521253"/>
                  <a:pt x="1521253" y="0"/>
                  <a:pt x="3397813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7300255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4BC7EDF4-D654-854D-9FDF-78F95AFB3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3" y="3320859"/>
            <a:ext cx="4524973" cy="207633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/>
              <a:t>Mechanical System</a:t>
            </a:r>
          </a:p>
        </p:txBody>
      </p:sp>
      <p:pic>
        <p:nvPicPr>
          <p:cNvPr id="6" name="Content Placeholder 5" descr="A picture containing person, person, young, front&#10;&#10;Description automatically generated">
            <a:extLst>
              <a:ext uri="{FF2B5EF4-FFF2-40B4-BE49-F238E27FC236}">
                <a16:creationId xmlns:a16="http://schemas.microsoft.com/office/drawing/2014/main" id="{33CC72E5-2AEE-E441-91B2-AA23D0205C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7632" b="2"/>
          <a:stretch/>
        </p:blipFill>
        <p:spPr>
          <a:xfrm>
            <a:off x="6021086" y="544777"/>
            <a:ext cx="6170914" cy="6313225"/>
          </a:xfrm>
          <a:custGeom>
            <a:avLst/>
            <a:gdLst/>
            <a:ahLst/>
            <a:cxnLst/>
            <a:rect l="l" t="t" r="r" b="b"/>
            <a:pathLst>
              <a:path w="6170914" h="6313225">
                <a:moveTo>
                  <a:pt x="3397813" y="0"/>
                </a:moveTo>
                <a:cubicBezTo>
                  <a:pt x="4453378" y="0"/>
                  <a:pt x="5396522" y="481334"/>
                  <a:pt x="6019731" y="1236489"/>
                </a:cubicBezTo>
                <a:lnTo>
                  <a:pt x="6170914" y="1438663"/>
                </a:lnTo>
                <a:lnTo>
                  <a:pt x="6170914" y="5356963"/>
                </a:lnTo>
                <a:lnTo>
                  <a:pt x="6019731" y="5559138"/>
                </a:lnTo>
                <a:cubicBezTo>
                  <a:pt x="5786028" y="5842321"/>
                  <a:pt x="5507333" y="6086998"/>
                  <a:pt x="5194591" y="6282226"/>
                </a:cubicBezTo>
                <a:lnTo>
                  <a:pt x="5141791" y="6313225"/>
                </a:lnTo>
                <a:lnTo>
                  <a:pt x="1659199" y="6313225"/>
                </a:lnTo>
                <a:lnTo>
                  <a:pt x="1498064" y="6215333"/>
                </a:lnTo>
                <a:cubicBezTo>
                  <a:pt x="594240" y="5604721"/>
                  <a:pt x="0" y="4570663"/>
                  <a:pt x="0" y="3397813"/>
                </a:cubicBezTo>
                <a:cubicBezTo>
                  <a:pt x="0" y="1521253"/>
                  <a:pt x="1521253" y="0"/>
                  <a:pt x="3397813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8454049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E8764E2F-B244-7543-A76C-09236886C8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3" y="3320859"/>
            <a:ext cx="4524973" cy="207633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/>
              <a:t>Mechanical System</a:t>
            </a:r>
          </a:p>
        </p:txBody>
      </p:sp>
      <p:pic>
        <p:nvPicPr>
          <p:cNvPr id="5" name="Content Placeholder 4" descr="A person standing in front of a building&#10;&#10;Description automatically generated">
            <a:extLst>
              <a:ext uri="{FF2B5EF4-FFF2-40B4-BE49-F238E27FC236}">
                <a16:creationId xmlns:a16="http://schemas.microsoft.com/office/drawing/2014/main" id="{C9743D16-5998-3041-87B3-6DAE380777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5185" b="-1"/>
          <a:stretch/>
        </p:blipFill>
        <p:spPr>
          <a:xfrm>
            <a:off x="6021086" y="544777"/>
            <a:ext cx="6170914" cy="6313225"/>
          </a:xfrm>
          <a:custGeom>
            <a:avLst/>
            <a:gdLst/>
            <a:ahLst/>
            <a:cxnLst/>
            <a:rect l="l" t="t" r="r" b="b"/>
            <a:pathLst>
              <a:path w="6170914" h="6313225">
                <a:moveTo>
                  <a:pt x="3397813" y="0"/>
                </a:moveTo>
                <a:cubicBezTo>
                  <a:pt x="4453378" y="0"/>
                  <a:pt x="5396522" y="481334"/>
                  <a:pt x="6019731" y="1236489"/>
                </a:cubicBezTo>
                <a:lnTo>
                  <a:pt x="6170914" y="1438663"/>
                </a:lnTo>
                <a:lnTo>
                  <a:pt x="6170914" y="5356963"/>
                </a:lnTo>
                <a:lnTo>
                  <a:pt x="6019731" y="5559138"/>
                </a:lnTo>
                <a:cubicBezTo>
                  <a:pt x="5786028" y="5842321"/>
                  <a:pt x="5507333" y="6086998"/>
                  <a:pt x="5194591" y="6282226"/>
                </a:cubicBezTo>
                <a:lnTo>
                  <a:pt x="5141791" y="6313225"/>
                </a:lnTo>
                <a:lnTo>
                  <a:pt x="1659199" y="6313225"/>
                </a:lnTo>
                <a:lnTo>
                  <a:pt x="1498064" y="6215333"/>
                </a:lnTo>
                <a:cubicBezTo>
                  <a:pt x="594240" y="5604721"/>
                  <a:pt x="0" y="4570663"/>
                  <a:pt x="0" y="3397813"/>
                </a:cubicBezTo>
                <a:cubicBezTo>
                  <a:pt x="0" y="1521253"/>
                  <a:pt x="1521253" y="0"/>
                  <a:pt x="3397813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7317591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43BA99-038B-EF43-B1B9-6DFD780ABD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209" y="165160"/>
            <a:ext cx="4509236" cy="1139139"/>
          </a:xfrm>
        </p:spPr>
        <p:txBody>
          <a:bodyPr>
            <a:normAutofit/>
          </a:bodyPr>
          <a:lstStyle/>
          <a:p>
            <a:r>
              <a:rPr lang="en-US" sz="3600" dirty="0"/>
              <a:t>Electrical System</a:t>
            </a:r>
          </a:p>
        </p:txBody>
      </p:sp>
      <p:pic>
        <p:nvPicPr>
          <p:cNvPr id="16" name="Picture 15" descr="A circuit board&#10;&#10;Description automatically generated">
            <a:extLst>
              <a:ext uri="{FF2B5EF4-FFF2-40B4-BE49-F238E27FC236}">
                <a16:creationId xmlns:a16="http://schemas.microsoft.com/office/drawing/2014/main" id="{DF6EEB1F-4CD6-1742-9905-9C86F5018F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209" y="1532530"/>
            <a:ext cx="4333797" cy="3792939"/>
          </a:xfrm>
          <a:prstGeom prst="rect">
            <a:avLst/>
          </a:prstGeom>
        </p:spPr>
      </p:pic>
      <p:pic>
        <p:nvPicPr>
          <p:cNvPr id="19" name="Picture 18" descr="A circuit board with a cake&#10;&#10;Description automatically generated">
            <a:extLst>
              <a:ext uri="{FF2B5EF4-FFF2-40B4-BE49-F238E27FC236}">
                <a16:creationId xmlns:a16="http://schemas.microsoft.com/office/drawing/2014/main" id="{447F1308-6FB8-674E-9A04-2D1B9ED746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4652" y="635466"/>
            <a:ext cx="3240031" cy="2808027"/>
          </a:xfrm>
          <a:prstGeom prst="rect">
            <a:avLst/>
          </a:prstGeom>
        </p:spPr>
      </p:pic>
      <p:pic>
        <p:nvPicPr>
          <p:cNvPr id="23" name="Picture 22" descr="A picture containing ware&#10;&#10;Description automatically generated">
            <a:extLst>
              <a:ext uri="{FF2B5EF4-FFF2-40B4-BE49-F238E27FC236}">
                <a16:creationId xmlns:a16="http://schemas.microsoft.com/office/drawing/2014/main" id="{9A82B9C9-84E2-1D4C-BABF-710A8AFE22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7792" y="3223290"/>
            <a:ext cx="4509236" cy="2917741"/>
          </a:xfrm>
          <a:prstGeom prst="rect">
            <a:avLst/>
          </a:prstGeom>
        </p:spPr>
      </p:pic>
      <p:pic>
        <p:nvPicPr>
          <p:cNvPr id="27" name="Picture 26" descr="Shape, arrow&#10;&#10;Description automatically generated">
            <a:extLst>
              <a:ext uri="{FF2B5EF4-FFF2-40B4-BE49-F238E27FC236}">
                <a16:creationId xmlns:a16="http://schemas.microsoft.com/office/drawing/2014/main" id="{BE022009-1C25-A943-939A-00014693B6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23910" y="370194"/>
            <a:ext cx="2803118" cy="2808027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51657390-9C5A-8A47-84A9-EF665B89EB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10452" y="4340557"/>
            <a:ext cx="2656466" cy="2371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6764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A close up of a computer&#10;&#10;Description automatically generated">
            <a:extLst>
              <a:ext uri="{FF2B5EF4-FFF2-40B4-BE49-F238E27FC236}">
                <a16:creationId xmlns:a16="http://schemas.microsoft.com/office/drawing/2014/main" id="{7B055436-EFFA-8B4A-BE1F-16168A04A9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135"/>
          <a:stretch/>
        </p:blipFill>
        <p:spPr>
          <a:xfrm>
            <a:off x="7364078" y="-18"/>
            <a:ext cx="4827922" cy="6857999"/>
          </a:xfrm>
          <a:custGeom>
            <a:avLst/>
            <a:gdLst/>
            <a:ahLst/>
            <a:cxnLst/>
            <a:rect l="l" t="t" r="r" b="b"/>
            <a:pathLst>
              <a:path w="4827922" h="6858000">
                <a:moveTo>
                  <a:pt x="4441" y="0"/>
                </a:moveTo>
                <a:lnTo>
                  <a:pt x="4827922" y="0"/>
                </a:lnTo>
                <a:lnTo>
                  <a:pt x="4827922" y="6858000"/>
                </a:lnTo>
                <a:lnTo>
                  <a:pt x="0" y="6858000"/>
                </a:lnTo>
                <a:lnTo>
                  <a:pt x="106674" y="6638378"/>
                </a:lnTo>
                <a:cubicBezTo>
                  <a:pt x="530028" y="5720938"/>
                  <a:pt x="777229" y="4614948"/>
                  <a:pt x="777229" y="3424428"/>
                </a:cubicBezTo>
                <a:cubicBezTo>
                  <a:pt x="777229" y="2233909"/>
                  <a:pt x="530028" y="1127919"/>
                  <a:pt x="106674" y="210478"/>
                </a:cubicBezTo>
                <a:close/>
              </a:path>
            </a:pathLst>
          </a:custGeom>
        </p:spPr>
      </p:pic>
      <p:pic>
        <p:nvPicPr>
          <p:cNvPr id="12" name="Picture 11" descr="A picture containing person, indoor, sitting, table&#10;&#10;Description automatically generated">
            <a:extLst>
              <a:ext uri="{FF2B5EF4-FFF2-40B4-BE49-F238E27FC236}">
                <a16:creationId xmlns:a16="http://schemas.microsoft.com/office/drawing/2014/main" id="{43C1FCE5-F884-3C49-A94F-21896092A9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22"/>
          <a:stretch/>
        </p:blipFill>
        <p:spPr>
          <a:xfrm>
            <a:off x="3119360" y="18"/>
            <a:ext cx="4966290" cy="6857999"/>
          </a:xfrm>
          <a:custGeom>
            <a:avLst/>
            <a:gdLst/>
            <a:ahLst/>
            <a:cxnLst/>
            <a:rect l="l" t="t" r="r" b="b"/>
            <a:pathLst>
              <a:path w="4966290" h="6857999">
                <a:moveTo>
                  <a:pt x="0" y="0"/>
                </a:moveTo>
                <a:lnTo>
                  <a:pt x="4188230" y="0"/>
                </a:lnTo>
                <a:lnTo>
                  <a:pt x="4295735" y="210478"/>
                </a:lnTo>
                <a:cubicBezTo>
                  <a:pt x="4719089" y="1127919"/>
                  <a:pt x="4966290" y="2233909"/>
                  <a:pt x="4966290" y="3424428"/>
                </a:cubicBezTo>
                <a:cubicBezTo>
                  <a:pt x="4966290" y="4614948"/>
                  <a:pt x="4719089" y="5720938"/>
                  <a:pt x="4295735" y="6638378"/>
                </a:cubicBezTo>
                <a:lnTo>
                  <a:pt x="4183560" y="6857999"/>
                </a:lnTo>
                <a:lnTo>
                  <a:pt x="53039" y="6857999"/>
                </a:lnTo>
                <a:lnTo>
                  <a:pt x="132047" y="6695338"/>
                </a:lnTo>
                <a:cubicBezTo>
                  <a:pt x="555401" y="5777898"/>
                  <a:pt x="802602" y="4671908"/>
                  <a:pt x="802602" y="3481388"/>
                </a:cubicBezTo>
                <a:cubicBezTo>
                  <a:pt x="802602" y="2191659"/>
                  <a:pt x="512484" y="1001134"/>
                  <a:pt x="22579" y="42066"/>
                </a:cubicBez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D43BA99-038B-EF43-B1B9-6DFD780ABD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681038"/>
            <a:ext cx="2804504" cy="1325563"/>
          </a:xfrm>
        </p:spPr>
        <p:txBody>
          <a:bodyPr anchor="ctr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Electrical System</a:t>
            </a:r>
          </a:p>
        </p:txBody>
      </p:sp>
    </p:spTree>
    <p:extLst>
      <p:ext uri="{BB962C8B-B14F-4D97-AF65-F5344CB8AC3E}">
        <p14:creationId xmlns:p14="http://schemas.microsoft.com/office/powerpoint/2010/main" val="29513222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indoor, computer, desk, table&#10;&#10;Description automatically generated">
            <a:extLst>
              <a:ext uri="{FF2B5EF4-FFF2-40B4-BE49-F238E27FC236}">
                <a16:creationId xmlns:a16="http://schemas.microsoft.com/office/drawing/2014/main" id="{CC147D89-4D2F-2D44-AF62-FF40BC3CAA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0159" y="0"/>
            <a:ext cx="5189424" cy="6858000"/>
          </a:xfrm>
          <a:prstGeom prst="rect">
            <a:avLst/>
          </a:prstGeom>
        </p:spPr>
      </p:pic>
      <p:pic>
        <p:nvPicPr>
          <p:cNvPr id="7" name="Picture 6" descr="A chair in a room&#10;&#10;Description automatically generated">
            <a:extLst>
              <a:ext uri="{FF2B5EF4-FFF2-40B4-BE49-F238E27FC236}">
                <a16:creationId xmlns:a16="http://schemas.microsoft.com/office/drawing/2014/main" id="{FD7D219D-914E-BE43-B329-4C856C3A75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830" y="0"/>
            <a:ext cx="5102232" cy="68580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8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7EDAA5E-36A3-F544-AFFA-92FCB0777F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6327" y="152400"/>
            <a:ext cx="2321843" cy="2855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6573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86DDC-7B0B-0D41-BE2C-0ECCA245F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Modes of Operation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0355C7-DD01-CF48-A859-B01AD08EB3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Light Based: Open the door after sun rises, close door after sun sets</a:t>
            </a:r>
          </a:p>
          <a:p>
            <a:r>
              <a:rPr lang="en-US" dirty="0"/>
              <a:t>Timer based / scheduled</a:t>
            </a:r>
          </a:p>
          <a:p>
            <a:r>
              <a:rPr lang="en-US" dirty="0"/>
              <a:t>Remote via Web Browser / </a:t>
            </a:r>
            <a:r>
              <a:rPr lang="en-US" dirty="0" err="1"/>
              <a:t>Wifi</a:t>
            </a:r>
            <a:endParaRPr lang="en-US" dirty="0"/>
          </a:p>
          <a:p>
            <a:r>
              <a:rPr lang="en-US" dirty="0"/>
              <a:t>Manual override (local)</a:t>
            </a:r>
          </a:p>
        </p:txBody>
      </p:sp>
      <p:pic>
        <p:nvPicPr>
          <p:cNvPr id="5" name="Picture 4" descr="A bird sitting on top of a chicken&#10;&#10;Description automatically generated">
            <a:extLst>
              <a:ext uri="{FF2B5EF4-FFF2-40B4-BE49-F238E27FC236}">
                <a16:creationId xmlns:a16="http://schemas.microsoft.com/office/drawing/2014/main" id="{EA024A98-7893-C442-BC79-B0F4C0C5FA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8486" y="2811283"/>
            <a:ext cx="4245429" cy="3500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4153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C2A6B-18C4-044C-81C1-6E510DCA06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463"/>
            <a:ext cx="9144000" cy="2387600"/>
          </a:xfrm>
        </p:spPr>
        <p:txBody>
          <a:bodyPr/>
          <a:lstStyle/>
          <a:p>
            <a:r>
              <a:rPr lang="en-US" dirty="0"/>
              <a:t>Save The Chickens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57979B5-77FD-9A42-8EAE-4A01A4B62CB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3200" i="1" dirty="0"/>
              <a:t>An Automated Chicken Coop Door as Protection from Predators at Night</a:t>
            </a:r>
          </a:p>
          <a:p>
            <a:endParaRPr lang="en-US" sz="3200" i="1" dirty="0"/>
          </a:p>
          <a:p>
            <a:r>
              <a:rPr lang="en-US" sz="3200" i="1" dirty="0"/>
              <a:t>Boris &amp; Daniella Wolf</a:t>
            </a:r>
          </a:p>
        </p:txBody>
      </p:sp>
    </p:spTree>
    <p:extLst>
      <p:ext uri="{BB962C8B-B14F-4D97-AF65-F5344CB8AC3E}">
        <p14:creationId xmlns:p14="http://schemas.microsoft.com/office/powerpoint/2010/main" val="7012249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65C66C4-2B6C-4695-90A4-FEC289F6316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62151DA-157D-254A-915B-4254DFFF73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Was It Worth It? </a:t>
            </a:r>
            <a:r>
              <a:rPr lang="en-US" dirty="0">
                <a:solidFill>
                  <a:srgbClr val="FFFFFF"/>
                </a:solidFill>
                <a:sym typeface="Wingdings" pitchFamily="2" charset="2"/>
              </a:rPr>
              <a:t></a:t>
            </a:r>
            <a:endParaRPr lang="en-US" dirty="0">
              <a:solidFill>
                <a:srgbClr val="FFFFFF"/>
              </a:solidFill>
            </a:endParaRPr>
          </a:p>
        </p:txBody>
      </p:sp>
      <p:graphicFrame>
        <p:nvGraphicFramePr>
          <p:cNvPr id="12" name="Content Placeholder 2">
            <a:extLst>
              <a:ext uri="{FF2B5EF4-FFF2-40B4-BE49-F238E27FC236}">
                <a16:creationId xmlns:a16="http://schemas.microsoft.com/office/drawing/2014/main" id="{92AE1EBC-267F-4F0A-8850-86AEF62374A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08405062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4903103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2151DA-157D-254A-915B-4254DFFF7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Continued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CE1B84-1C9E-D441-B457-99C2CBF338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Install door in coop</a:t>
            </a:r>
          </a:p>
          <a:p>
            <a:r>
              <a:rPr lang="en-US" dirty="0"/>
              <a:t>Fine tune light based operation </a:t>
            </a:r>
          </a:p>
          <a:p>
            <a:r>
              <a:rPr lang="en-US" dirty="0"/>
              <a:t>Solar panel + rechargeable battery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23876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A59F003-E00A-43F9-91DC-CC54E3B8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chicken standing on a sidewalk&#10;&#10;Description automatically generated">
            <a:extLst>
              <a:ext uri="{FF2B5EF4-FFF2-40B4-BE49-F238E27FC236}">
                <a16:creationId xmlns:a16="http://schemas.microsoft.com/office/drawing/2014/main" id="{08E96A28-4E5F-5B4E-A5AC-4A16B03530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091" t="18995" b="3231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74A4382-E3AD-430A-9A1F-DFA3E0E77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799868" y="-1534136"/>
            <a:ext cx="4592270" cy="12192001"/>
          </a:xfrm>
          <a:prstGeom prst="rect">
            <a:avLst/>
          </a:prstGeom>
          <a:gradFill>
            <a:gsLst>
              <a:gs pos="35000">
                <a:schemeClr val="bg1">
                  <a:alpha val="46000"/>
                </a:schemeClr>
              </a:gs>
              <a:gs pos="21000">
                <a:schemeClr val="bg1">
                  <a:alpha val="3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9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7F8AE7-A931-C44B-8995-D9ECFC2092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553" y="3091928"/>
            <a:ext cx="9078562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dirty="0"/>
              <a:t>THANK YOU</a:t>
            </a:r>
          </a:p>
        </p:txBody>
      </p:sp>
      <p:sp>
        <p:nvSpPr>
          <p:cNvPr id="37" name="Rectangle: Rounded Corners 12">
            <a:extLst>
              <a:ext uri="{FF2B5EF4-FFF2-40B4-BE49-F238E27FC236}">
                <a16:creationId xmlns:a16="http://schemas.microsoft.com/office/drawing/2014/main" id="{79F40191-0F44-4FD1-82CC-ACB507C14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575039"/>
            <a:ext cx="9785897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930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F1752E-8DA6-C149-8DCC-10C5A0009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Meet The Team</a:t>
            </a:r>
          </a:p>
        </p:txBody>
      </p:sp>
      <p:pic>
        <p:nvPicPr>
          <p:cNvPr id="5" name="Content Placeholder 4" descr="A person sitting on a bench&#10;&#10;Description automatically generated">
            <a:extLst>
              <a:ext uri="{FF2B5EF4-FFF2-40B4-BE49-F238E27FC236}">
                <a16:creationId xmlns:a16="http://schemas.microsoft.com/office/drawing/2014/main" id="{F755014E-CD54-EA41-BB5C-64604B89DE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82117" y="464791"/>
            <a:ext cx="3580886" cy="4793435"/>
          </a:xfrm>
        </p:spPr>
      </p:pic>
      <p:pic>
        <p:nvPicPr>
          <p:cNvPr id="7" name="Picture 6" descr="A bird sitting on top of a wooden fence&#10;&#10;Description automatically generated">
            <a:extLst>
              <a:ext uri="{FF2B5EF4-FFF2-40B4-BE49-F238E27FC236}">
                <a16:creationId xmlns:a16="http://schemas.microsoft.com/office/drawing/2014/main" id="{8DD10361-82B8-D440-B48E-D9442DB151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1834" y="2070154"/>
            <a:ext cx="3348245" cy="4422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3421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7D474-8E17-4B49-84F4-BE4B2973C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Chicken Coop</a:t>
            </a:r>
          </a:p>
        </p:txBody>
      </p:sp>
      <p:pic>
        <p:nvPicPr>
          <p:cNvPr id="5" name="Content Placeholder 4" descr="A picture containing building, sitting, table, house&#10;&#10;Description automatically generated">
            <a:extLst>
              <a:ext uri="{FF2B5EF4-FFF2-40B4-BE49-F238E27FC236}">
                <a16:creationId xmlns:a16="http://schemas.microsoft.com/office/drawing/2014/main" id="{16DA83CA-87E0-4240-8034-FF9951A104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02081" y="1825625"/>
            <a:ext cx="5787837" cy="4351338"/>
          </a:xfrm>
        </p:spPr>
      </p:pic>
    </p:spTree>
    <p:extLst>
      <p:ext uri="{BB962C8B-B14F-4D97-AF65-F5344CB8AC3E}">
        <p14:creationId xmlns:p14="http://schemas.microsoft.com/office/powerpoint/2010/main" val="36603475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7D474-8E17-4B49-84F4-BE4B2973C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Chicken Coop</a:t>
            </a:r>
          </a:p>
        </p:txBody>
      </p:sp>
      <p:pic>
        <p:nvPicPr>
          <p:cNvPr id="5" name="Content Placeholder 4" descr="A picture containing building, sitting, table, house&#10;&#10;Description automatically generated">
            <a:extLst>
              <a:ext uri="{FF2B5EF4-FFF2-40B4-BE49-F238E27FC236}">
                <a16:creationId xmlns:a16="http://schemas.microsoft.com/office/drawing/2014/main" id="{16DA83CA-87E0-4240-8034-FF9951A104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02081" y="1825625"/>
            <a:ext cx="5787837" cy="4351338"/>
          </a:xfrm>
        </p:spPr>
      </p:pic>
      <p:sp>
        <p:nvSpPr>
          <p:cNvPr id="3" name="Right Arrow 2">
            <a:extLst>
              <a:ext uri="{FF2B5EF4-FFF2-40B4-BE49-F238E27FC236}">
                <a16:creationId xmlns:a16="http://schemas.microsoft.com/office/drawing/2014/main" id="{8C2A5434-84EA-2C4C-93DF-F9E853F0A1E8}"/>
              </a:ext>
            </a:extLst>
          </p:cNvPr>
          <p:cNvSpPr/>
          <p:nvPr/>
        </p:nvSpPr>
        <p:spPr>
          <a:xfrm rot="19482993">
            <a:off x="4239871" y="4258169"/>
            <a:ext cx="1445632" cy="807226"/>
          </a:xfrm>
          <a:prstGeom prst="rightArrow">
            <a:avLst>
              <a:gd name="adj1" fmla="val 50000"/>
              <a:gd name="adj2" fmla="val 64764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3890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349898A-CBF1-4645-B9B8-F3242A0984C7}"/>
              </a:ext>
            </a:extLst>
          </p:cNvPr>
          <p:cNvCxnSpPr>
            <a:cxnSpLocks/>
          </p:cNvCxnSpPr>
          <p:nvPr/>
        </p:nvCxnSpPr>
        <p:spPr>
          <a:xfrm>
            <a:off x="1085335" y="6079524"/>
            <a:ext cx="10021329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E4061AA0-F22D-FF4E-9901-25DABA1E5F17}"/>
              </a:ext>
            </a:extLst>
          </p:cNvPr>
          <p:cNvSpPr/>
          <p:nvPr/>
        </p:nvSpPr>
        <p:spPr>
          <a:xfrm>
            <a:off x="3188042" y="1655811"/>
            <a:ext cx="7302843" cy="4423710"/>
          </a:xfrm>
          <a:prstGeom prst="rect">
            <a:avLst/>
          </a:prstGeom>
          <a:noFill/>
          <a:ln w="3810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69704C0-076A-3F4E-8ECC-A1D9A2709427}"/>
              </a:ext>
            </a:extLst>
          </p:cNvPr>
          <p:cNvSpPr/>
          <p:nvPr/>
        </p:nvSpPr>
        <p:spPr>
          <a:xfrm>
            <a:off x="6652052" y="5004489"/>
            <a:ext cx="193591" cy="1050319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F81BDD8-0C21-EE4F-8867-185D2B68B07A}"/>
              </a:ext>
            </a:extLst>
          </p:cNvPr>
          <p:cNvSpPr/>
          <p:nvPr/>
        </p:nvSpPr>
        <p:spPr>
          <a:xfrm>
            <a:off x="8705332" y="5004488"/>
            <a:ext cx="193591" cy="1050319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9E5B2EE-E1F9-ED41-B3B3-AF9D0EEC25BE}"/>
              </a:ext>
            </a:extLst>
          </p:cNvPr>
          <p:cNvCxnSpPr>
            <a:cxnSpLocks/>
          </p:cNvCxnSpPr>
          <p:nvPr/>
        </p:nvCxnSpPr>
        <p:spPr>
          <a:xfrm flipV="1">
            <a:off x="6277233" y="4996250"/>
            <a:ext cx="2914134" cy="823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6C654B6-0118-EF4D-857B-EC1432B7E3BE}"/>
              </a:ext>
            </a:extLst>
          </p:cNvPr>
          <p:cNvCxnSpPr>
            <a:cxnSpLocks/>
          </p:cNvCxnSpPr>
          <p:nvPr/>
        </p:nvCxnSpPr>
        <p:spPr>
          <a:xfrm flipV="1">
            <a:off x="6277233" y="3867666"/>
            <a:ext cx="0" cy="374823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8F3E05E-CC5D-0448-8AE3-54C42DC99C98}"/>
              </a:ext>
            </a:extLst>
          </p:cNvPr>
          <p:cNvCxnSpPr>
            <a:cxnSpLocks/>
          </p:cNvCxnSpPr>
          <p:nvPr/>
        </p:nvCxnSpPr>
        <p:spPr>
          <a:xfrm flipV="1">
            <a:off x="9185188" y="3299254"/>
            <a:ext cx="6179" cy="1705234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9CD2D05-1045-9240-A4B1-3914EFE74742}"/>
              </a:ext>
            </a:extLst>
          </p:cNvPr>
          <p:cNvCxnSpPr>
            <a:cxnSpLocks/>
          </p:cNvCxnSpPr>
          <p:nvPr/>
        </p:nvCxnSpPr>
        <p:spPr>
          <a:xfrm flipH="1">
            <a:off x="5914768" y="3274541"/>
            <a:ext cx="3488724" cy="646676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A5AC6267-6806-314E-BB79-74296D74AB0F}"/>
              </a:ext>
            </a:extLst>
          </p:cNvPr>
          <p:cNvSpPr txBox="1"/>
          <p:nvPr/>
        </p:nvSpPr>
        <p:spPr>
          <a:xfrm>
            <a:off x="476148" y="877330"/>
            <a:ext cx="23659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OUTSIDE WORLD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B227A45-E36E-8D46-A1B4-0018F60658D0}"/>
              </a:ext>
            </a:extLst>
          </p:cNvPr>
          <p:cNvSpPr txBox="1"/>
          <p:nvPr/>
        </p:nvSpPr>
        <p:spPr>
          <a:xfrm>
            <a:off x="3680668" y="2198982"/>
            <a:ext cx="19527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CHICKEN RUN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C107F52-3A2D-9F40-B9C8-50EC2211A3EB}"/>
              </a:ext>
            </a:extLst>
          </p:cNvPr>
          <p:cNvSpPr txBox="1"/>
          <p:nvPr/>
        </p:nvSpPr>
        <p:spPr>
          <a:xfrm>
            <a:off x="6736490" y="3925157"/>
            <a:ext cx="2118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CHICKEN COOP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DE3D9CD-A123-9E4B-92B4-A1C0BEAAC3C4}"/>
              </a:ext>
            </a:extLst>
          </p:cNvPr>
          <p:cNvCxnSpPr>
            <a:cxnSpLocks/>
          </p:cNvCxnSpPr>
          <p:nvPr/>
        </p:nvCxnSpPr>
        <p:spPr>
          <a:xfrm flipH="1">
            <a:off x="5060091" y="5202189"/>
            <a:ext cx="1035908" cy="71464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9A94470-07C6-FE49-9C41-2F4FBEB17EC8}"/>
              </a:ext>
            </a:extLst>
          </p:cNvPr>
          <p:cNvSpPr txBox="1"/>
          <p:nvPr/>
        </p:nvSpPr>
        <p:spPr>
          <a:xfrm>
            <a:off x="5894584" y="4505325"/>
            <a:ext cx="841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DOOR</a:t>
            </a:r>
            <a:endParaRPr lang="en-US" sz="2400" b="1" dirty="0">
              <a:solidFill>
                <a:srgbClr val="C00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E2E7700-7668-2444-B52E-37C7E36111DB}"/>
              </a:ext>
            </a:extLst>
          </p:cNvPr>
          <p:cNvSpPr txBox="1"/>
          <p:nvPr/>
        </p:nvSpPr>
        <p:spPr>
          <a:xfrm>
            <a:off x="4976273" y="5191093"/>
            <a:ext cx="8419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RAMP</a:t>
            </a:r>
            <a:endParaRPr 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40120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349898A-CBF1-4645-B9B8-F3242A0984C7}"/>
              </a:ext>
            </a:extLst>
          </p:cNvPr>
          <p:cNvCxnSpPr>
            <a:cxnSpLocks/>
          </p:cNvCxnSpPr>
          <p:nvPr/>
        </p:nvCxnSpPr>
        <p:spPr>
          <a:xfrm>
            <a:off x="1085335" y="6079524"/>
            <a:ext cx="10021329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E4061AA0-F22D-FF4E-9901-25DABA1E5F17}"/>
              </a:ext>
            </a:extLst>
          </p:cNvPr>
          <p:cNvSpPr/>
          <p:nvPr/>
        </p:nvSpPr>
        <p:spPr>
          <a:xfrm>
            <a:off x="3188042" y="1655811"/>
            <a:ext cx="7302843" cy="4423710"/>
          </a:xfrm>
          <a:prstGeom prst="rect">
            <a:avLst/>
          </a:prstGeom>
          <a:noFill/>
          <a:ln w="3810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69704C0-076A-3F4E-8ECC-A1D9A2709427}"/>
              </a:ext>
            </a:extLst>
          </p:cNvPr>
          <p:cNvSpPr/>
          <p:nvPr/>
        </p:nvSpPr>
        <p:spPr>
          <a:xfrm>
            <a:off x="6652052" y="5004489"/>
            <a:ext cx="193591" cy="1050319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F81BDD8-0C21-EE4F-8867-185D2B68B07A}"/>
              </a:ext>
            </a:extLst>
          </p:cNvPr>
          <p:cNvSpPr/>
          <p:nvPr/>
        </p:nvSpPr>
        <p:spPr>
          <a:xfrm>
            <a:off x="8705332" y="5004488"/>
            <a:ext cx="193591" cy="1050319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9E5B2EE-E1F9-ED41-B3B3-AF9D0EEC25BE}"/>
              </a:ext>
            </a:extLst>
          </p:cNvPr>
          <p:cNvCxnSpPr>
            <a:cxnSpLocks/>
          </p:cNvCxnSpPr>
          <p:nvPr/>
        </p:nvCxnSpPr>
        <p:spPr>
          <a:xfrm flipV="1">
            <a:off x="6277233" y="4996250"/>
            <a:ext cx="2914134" cy="823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6C654B6-0118-EF4D-857B-EC1432B7E3BE}"/>
              </a:ext>
            </a:extLst>
          </p:cNvPr>
          <p:cNvCxnSpPr>
            <a:cxnSpLocks/>
          </p:cNvCxnSpPr>
          <p:nvPr/>
        </p:nvCxnSpPr>
        <p:spPr>
          <a:xfrm flipV="1">
            <a:off x="6277233" y="3867666"/>
            <a:ext cx="0" cy="374823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8F3E05E-CC5D-0448-8AE3-54C42DC99C98}"/>
              </a:ext>
            </a:extLst>
          </p:cNvPr>
          <p:cNvCxnSpPr>
            <a:cxnSpLocks/>
          </p:cNvCxnSpPr>
          <p:nvPr/>
        </p:nvCxnSpPr>
        <p:spPr>
          <a:xfrm flipV="1">
            <a:off x="9185188" y="3299254"/>
            <a:ext cx="6179" cy="1705234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9CD2D05-1045-9240-A4B1-3914EFE74742}"/>
              </a:ext>
            </a:extLst>
          </p:cNvPr>
          <p:cNvCxnSpPr>
            <a:cxnSpLocks/>
          </p:cNvCxnSpPr>
          <p:nvPr/>
        </p:nvCxnSpPr>
        <p:spPr>
          <a:xfrm flipH="1">
            <a:off x="5914768" y="3274541"/>
            <a:ext cx="3488724" cy="646676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A5AC6267-6806-314E-BB79-74296D74AB0F}"/>
              </a:ext>
            </a:extLst>
          </p:cNvPr>
          <p:cNvSpPr txBox="1"/>
          <p:nvPr/>
        </p:nvSpPr>
        <p:spPr>
          <a:xfrm>
            <a:off x="543697" y="778475"/>
            <a:ext cx="23283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TOTALLY UNSAFE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B227A45-E36E-8D46-A1B4-0018F60658D0}"/>
              </a:ext>
            </a:extLst>
          </p:cNvPr>
          <p:cNvSpPr txBox="1"/>
          <p:nvPr/>
        </p:nvSpPr>
        <p:spPr>
          <a:xfrm>
            <a:off x="3680668" y="2198982"/>
            <a:ext cx="24347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SOMEWHAT SAFE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C107F52-3A2D-9F40-B9C8-50EC2211A3EB}"/>
              </a:ext>
            </a:extLst>
          </p:cNvPr>
          <p:cNvSpPr txBox="1"/>
          <p:nvPr/>
        </p:nvSpPr>
        <p:spPr>
          <a:xfrm>
            <a:off x="6736490" y="3925157"/>
            <a:ext cx="15345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VERY SAFE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DE3D9CD-A123-9E4B-92B4-A1C0BEAAC3C4}"/>
              </a:ext>
            </a:extLst>
          </p:cNvPr>
          <p:cNvCxnSpPr>
            <a:cxnSpLocks/>
          </p:cNvCxnSpPr>
          <p:nvPr/>
        </p:nvCxnSpPr>
        <p:spPr>
          <a:xfrm flipH="1">
            <a:off x="5060091" y="5202189"/>
            <a:ext cx="1035908" cy="71464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AE41F649-5371-464F-AE31-BDC002ED147E}"/>
              </a:ext>
            </a:extLst>
          </p:cNvPr>
          <p:cNvSpPr txBox="1"/>
          <p:nvPr/>
        </p:nvSpPr>
        <p:spPr>
          <a:xfrm>
            <a:off x="5894584" y="4505325"/>
            <a:ext cx="841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DOOR</a:t>
            </a:r>
            <a:endParaRPr lang="en-US" sz="2400" b="1" dirty="0">
              <a:solidFill>
                <a:srgbClr val="C00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3F63B4B-8E8B-E744-92BF-C6FA1EA36E6B}"/>
              </a:ext>
            </a:extLst>
          </p:cNvPr>
          <p:cNvSpPr txBox="1"/>
          <p:nvPr/>
        </p:nvSpPr>
        <p:spPr>
          <a:xfrm>
            <a:off x="4976273" y="5191093"/>
            <a:ext cx="8419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RAMP</a:t>
            </a:r>
            <a:endParaRPr 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88889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00AB2-0390-514A-BAB3-4E32A16DF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Others Solved The Problem</a:t>
            </a:r>
            <a:br>
              <a:rPr lang="en-US" dirty="0"/>
            </a:br>
            <a:r>
              <a:rPr lang="en-US" sz="3200" i="1" dirty="0"/>
              <a:t>Linear Actuator</a:t>
            </a:r>
            <a:endParaRPr lang="en-US" i="1" dirty="0"/>
          </a:p>
        </p:txBody>
      </p:sp>
      <p:pic>
        <p:nvPicPr>
          <p:cNvPr id="5" name="Content Placeholder 4" descr="A picture containing cabinet, indoor, wooden, sitting&#10;&#10;Description automatically generated">
            <a:extLst>
              <a:ext uri="{FF2B5EF4-FFF2-40B4-BE49-F238E27FC236}">
                <a16:creationId xmlns:a16="http://schemas.microsoft.com/office/drawing/2014/main" id="{DAE92562-7B2B-E14D-A78C-789D2AC607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88711" y="1825625"/>
            <a:ext cx="7014577" cy="4351338"/>
          </a:xfrm>
        </p:spPr>
      </p:pic>
    </p:spTree>
    <p:extLst>
      <p:ext uri="{BB962C8B-B14F-4D97-AF65-F5344CB8AC3E}">
        <p14:creationId xmlns:p14="http://schemas.microsoft.com/office/powerpoint/2010/main" val="3696132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E4D54C-6626-DA4E-A23C-58A7BC7C53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4142"/>
            <a:ext cx="10515600" cy="1325563"/>
          </a:xfrm>
        </p:spPr>
        <p:txBody>
          <a:bodyPr/>
          <a:lstStyle/>
          <a:p>
            <a:r>
              <a:rPr lang="en-US" dirty="0"/>
              <a:t>How Others Solved The Problem</a:t>
            </a:r>
            <a:br>
              <a:rPr lang="en-US" dirty="0"/>
            </a:br>
            <a:r>
              <a:rPr lang="en-US" sz="3200" i="1" dirty="0"/>
              <a:t>Water Bucket</a:t>
            </a:r>
            <a:endParaRPr lang="en-US" dirty="0"/>
          </a:p>
        </p:txBody>
      </p:sp>
      <p:pic>
        <p:nvPicPr>
          <p:cNvPr id="5" name="Content Placeholder 4" descr="A picture containing outdoor, sitting, car, table&#10;&#10;Description automatically generated">
            <a:extLst>
              <a:ext uri="{FF2B5EF4-FFF2-40B4-BE49-F238E27FC236}">
                <a16:creationId xmlns:a16="http://schemas.microsoft.com/office/drawing/2014/main" id="{65E72C71-2D49-FA4A-9804-4C232D535B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6077" y="1399705"/>
            <a:ext cx="5243580" cy="4349578"/>
          </a:xfrm>
        </p:spPr>
      </p:pic>
      <p:pic>
        <p:nvPicPr>
          <p:cNvPr id="7" name="Picture 6" descr="A picture containing cabinet, wooden, sitting, building&#10;&#10;Description automatically generated">
            <a:extLst>
              <a:ext uri="{FF2B5EF4-FFF2-40B4-BE49-F238E27FC236}">
                <a16:creationId xmlns:a16="http://schemas.microsoft.com/office/drawing/2014/main" id="{FA5D496D-AE83-E247-A52E-7A10EA2D22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310715"/>
            <a:ext cx="5825575" cy="4349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6153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1113</TotalTime>
  <Words>249</Words>
  <Application>Microsoft Macintosh PowerPoint</Application>
  <PresentationFormat>Widescreen</PresentationFormat>
  <Paragraphs>61</Paragraphs>
  <Slides>22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Calibri</vt:lpstr>
      <vt:lpstr>Calibri Light</vt:lpstr>
      <vt:lpstr>Office Theme</vt:lpstr>
      <vt:lpstr>Lab Week Fall 2020 AUTOMATED CHICKEN COOP DOOR</vt:lpstr>
      <vt:lpstr>Save The Chickens</vt:lpstr>
      <vt:lpstr>Meet The Team</vt:lpstr>
      <vt:lpstr>The Chicken Coop</vt:lpstr>
      <vt:lpstr>The Chicken Coop</vt:lpstr>
      <vt:lpstr>PowerPoint Presentation</vt:lpstr>
      <vt:lpstr>PowerPoint Presentation</vt:lpstr>
      <vt:lpstr>How Others Solved The Problem Linear Actuator</vt:lpstr>
      <vt:lpstr>How Others Solved The Problem Water Bucket</vt:lpstr>
      <vt:lpstr>Our Solution  Wifi-Enabled Arduino Uno  </vt:lpstr>
      <vt:lpstr>Our Solution</vt:lpstr>
      <vt:lpstr>Mechanical System</vt:lpstr>
      <vt:lpstr>Mechanical System</vt:lpstr>
      <vt:lpstr>Mechanical System</vt:lpstr>
      <vt:lpstr>Mechanical System</vt:lpstr>
      <vt:lpstr>Electrical System</vt:lpstr>
      <vt:lpstr>Electrical System</vt:lpstr>
      <vt:lpstr>PowerPoint Presentation</vt:lpstr>
      <vt:lpstr>Modes of Operation</vt:lpstr>
      <vt:lpstr>Was It Worth It? </vt:lpstr>
      <vt:lpstr>Continued Work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Save The Chickens</dc:title>
  <dc:creator>Wolf, Boris</dc:creator>
  <cp:lastModifiedBy>Wolf, Boris</cp:lastModifiedBy>
  <cp:revision>18</cp:revision>
  <dcterms:created xsi:type="dcterms:W3CDTF">2020-10-22T23:34:14Z</dcterms:created>
  <dcterms:modified xsi:type="dcterms:W3CDTF">2020-10-23T19:27:21Z</dcterms:modified>
</cp:coreProperties>
</file>